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3D1890-379A-457E-8277-C946508E1DDD}">
  <a:tblStyle styleId="{793D1890-379A-457E-8277-C946508E1D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Roboto-bold.fntdata"/><Relationship Id="rId23" Type="http://schemas.openxmlformats.org/officeDocument/2006/relationships/slide" Target="slides/slide17.xml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Roboto-boldItalic.fntdata"/><Relationship Id="rId25" Type="http://schemas.openxmlformats.org/officeDocument/2006/relationships/slide" Target="slides/slide19.xml"/><Relationship Id="rId47" Type="http://schemas.openxmlformats.org/officeDocument/2006/relationships/font" Target="fonts/Robot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e295a65b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e295a65b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e295a65b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e295a65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dd70172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dd70172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1dd70172c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1dd70172c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1dd70172c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1dd70172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e295a65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e295a65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e295a65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de295a65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e295a65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e295a65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de295a65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de295a65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dd70172c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dd70172c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e295a65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e295a65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e7dd7c34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de7dd7c34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e295a65b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e295a65b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1dd70172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1dd70172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1dd7017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1dd7017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de295a65b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de295a65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to be changed before each </a:t>
            </a:r>
            <a:r>
              <a:rPr lang="en"/>
              <a:t>presentation</a:t>
            </a:r>
            <a:r>
              <a:rPr lang="en"/>
              <a:t> so the statistics are accurate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f7532924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f753292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eee69654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eee69654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f7532924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f7532924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de295a65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de295a65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de295a65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de295a65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27ae273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27ae273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de295a65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de295a65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de295a65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de295a65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eee69654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eee69654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eee69654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eee69654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eee69654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eee69654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eee69654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eee69654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eee69654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eee69654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eee69654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eee69654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09e32f2d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09e32f2d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de295a65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de295a65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e7dd7c34_0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e7dd7c34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27be01d24_0_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927be01d24_0_5:notes"/>
          <p:cNvSpPr/>
          <p:nvPr>
            <p:ph idx="2" type="sldImg"/>
          </p:nvPr>
        </p:nvSpPr>
        <p:spPr>
          <a:xfrm>
            <a:off x="381496" y="685795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1dd70172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1dd70172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e295a65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e295a65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e295a65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e295a65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57172" y="205014"/>
            <a:ext cx="81690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480357" y="871003"/>
            <a:ext cx="82287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apo.st/2yZKr6M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460950" y="15775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COVID-19</a:t>
            </a:r>
            <a:endParaRPr sz="7100"/>
          </a:p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8266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 Roodman, Ph.D.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Layout and design:  Stella and Allison Roodman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Characteristics of</a:t>
            </a:r>
            <a:r>
              <a:rPr lang="en"/>
              <a:t> Coronavirus Co-V2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607800"/>
            <a:ext cx="8520600" cy="3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Has 30,000 bases (E.coli 3M, Humans 3B per cell)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Is Single Chain RNA ( Positive Chain)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96% RNA similar to BAT virus, 4% Pangolin; 80% similar to SARS-CoV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Virus has only 4 proteins in it (very small number)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Spike protein is key for entry into cell &amp; target for Antibody(Ab)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Virus makes 16 other proteins required for assembly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Can infect dogs, cats, hamsters, chickens, mink, tigers, monkeys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cows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0480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How COVID-19 Enters a Cell</a:t>
            </a:r>
            <a:endParaRPr sz="4500"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607800"/>
            <a:ext cx="8520600" cy="32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Spik</a:t>
            </a:r>
            <a:r>
              <a:rPr lang="en" sz="2000">
                <a:solidFill>
                  <a:schemeClr val="dk1"/>
                </a:solidFill>
              </a:rPr>
              <a:t>e protein (S) on outer part of virus must be cleaved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Spike Protein Binds to a protein on cell surface called Angiotensin Converting Enzyme (ACE-2)which normally cleaves Angiotensin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But here the Converting Enzyme just by chance recognized the Spike Protein also and cuts off part of the Spike protein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Better way to describe: Spike protein just by chance changed so that now could be cut by Converting Enzyme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GET INTO CELLS BETTER (10X!) &amp; INTO MORE KINDS OF CELLS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64100" y="1887301"/>
            <a:ext cx="28080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SARS CoV-2</a:t>
            </a:r>
            <a:r>
              <a:rPr lang="en" sz="2400">
                <a:solidFill>
                  <a:schemeClr val="dk1"/>
                </a:solidFill>
              </a:rPr>
              <a:t> in yellow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 Cell in green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288" y="287336"/>
            <a:ext cx="5629937" cy="45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949" y="-87175"/>
            <a:ext cx="45683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265500" y="7242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Drugs for </a:t>
            </a:r>
            <a:r>
              <a:rPr lang="en" sz="3000"/>
              <a:t>COVID - Not Working</a:t>
            </a:r>
            <a:endParaRPr sz="3000"/>
          </a:p>
        </p:txBody>
      </p:sp>
      <p:sp>
        <p:nvSpPr>
          <p:cNvPr id="169" name="Google Shape;169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Hydroxychloroquine for Malaria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Ritonavir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&amp; Lopinavir for HIV (AIDS)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>
                <a:solidFill>
                  <a:schemeClr val="dk1"/>
                </a:solidFill>
              </a:rPr>
              <a:t>100,000 other drugs and chemicals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900" y="1609025"/>
            <a:ext cx="3083799" cy="205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134400" y="2363399"/>
            <a:ext cx="4176300" cy="20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Hydroxychloroquine for Malaria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Ritonavir &amp; Lopinavir for HIV (AIDS)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>
                <a:solidFill>
                  <a:schemeClr val="dk1"/>
                </a:solidFill>
              </a:rPr>
              <a:t>100,000 other drugs and chemicals</a:t>
            </a:r>
            <a:br>
              <a:rPr lang="en" sz="2000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Drugs for COVID - (Somewhat Effective)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1700" y="607800"/>
            <a:ext cx="8520600" cy="43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Remdesivir (iv)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For Ebola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Pts recovered in 11d vs 15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Dexamethasone, hydrocortisone (steroids)-Meta Study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Reduced deaths 20% of patients on ventilator (40% die to 33%)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Inhibits immune system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Interferon beta (nose drops)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Protected 2500 Chinese doctors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An Interleukin secreted by immune cells to fight viruses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Nonspecifically (IFN beta used for MS,certain cancers,Hepatitis)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Must be given early in infection, otherwise will exacerbate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">
            <a:off x="6743250" y="607802"/>
            <a:ext cx="1995325" cy="16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Medical Course of Infection   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607800"/>
            <a:ext cx="85206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erious Complications - 20% ; 30-40% Never develop any Symptoms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2000">
                <a:solidFill>
                  <a:schemeClr val="dk1"/>
                </a:solidFill>
              </a:rPr>
              <a:t>Small droplets from Infected person breathed into lungs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Virus enters lung cells and replicates rapidly, fluid in lungs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Cells die causing immune response, pneumonia, blood clots*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Lungs collapse making breathing difficult, blue Lips, confusion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Oxygen capacity decreases, shortness of breath, oxygen required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0" y="0"/>
            <a:ext cx="8520600" cy="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Medical Course of Infection - Continued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1700" y="529200"/>
            <a:ext cx="8520600" cy="3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Fever/chills, cough/sore throat, headache, loss of smell &amp; taste*, 	 	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fatigue, nausea/vomiting, chest Pain*, body Aches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Virus infects gut cells leading to diarrhea, GI hemorrhage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Oxygen therapy, ventilator, Acute Respiratory Distress </a:t>
            </a:r>
            <a:r>
              <a:rPr lang="en" sz="2000">
                <a:solidFill>
                  <a:schemeClr val="dk1"/>
                </a:solidFill>
              </a:rPr>
              <a:t>Syndrome</a:t>
            </a:r>
            <a:r>
              <a:rPr lang="en" sz="2000">
                <a:solidFill>
                  <a:schemeClr val="dk1"/>
                </a:solidFill>
              </a:rPr>
              <a:t>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Brain Fog, Tremors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Complications: Respiratory Failure, Blood Clots, Septic Shock 	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Heart, renal &amp; liver failure- long term effects - UNKNOWN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 Italy, Hospitalized Pts. 87% still struggling 2 months later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US, UK &amp; Sweden, 15% long term problems(#62)- Fatigue Common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Plan: UK study of 10K Pts for up to 25 years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	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17165" r="15913" t="0"/>
          <a:stretch/>
        </p:blipFill>
        <p:spPr>
          <a:xfrm>
            <a:off x="223800" y="281925"/>
            <a:ext cx="4600050" cy="45796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5237850" y="2014375"/>
            <a:ext cx="35907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Virology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Coronavirus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Immunology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Clinical course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Vaccine Development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4823850" y="932650"/>
            <a:ext cx="4418700" cy="6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Talk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2903850" y="294925"/>
            <a:ext cx="33363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vs. FLU</a:t>
            </a:r>
            <a:endParaRPr/>
          </a:p>
        </p:txBody>
      </p:sp>
      <p:graphicFrame>
        <p:nvGraphicFramePr>
          <p:cNvPr id="201" name="Google Shape;201;p33"/>
          <p:cNvGraphicFramePr/>
          <p:nvPr/>
        </p:nvGraphicFramePr>
        <p:xfrm>
          <a:off x="1713625" y="10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{793D1890-379A-457E-8277-C946508E1DDD}</a:tableStyleId>
              </a:tblPr>
              <a:tblGrid>
                <a:gridCol w="1953375"/>
                <a:gridCol w="2317050"/>
                <a:gridCol w="1443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COVID-19*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FLU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Post infection: Symptoms       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2d to 14d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1d to 4d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Infectious                  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-2d before symptoms to10d (CDC): others 17-20 d 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-1d to 7d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Ease of Spread 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Very Easy     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Less Easy 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Comorbidities - Covid 19 &amp; Another Condition</a:t>
            </a:r>
            <a:endParaRPr sz="3100"/>
          </a:p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311700" y="507725"/>
            <a:ext cx="8520600" cy="42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Diabetes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poorly controlled - 29% die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well controlled - 6% die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Pregnancy- increased severe reaction &amp; ICU 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30% Hospitalized vs 6% all persons, 1% fatal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Cancer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Increases risk of death x3 as compared to non-cancer patients</a:t>
            </a:r>
            <a:endParaRPr sz="1900">
              <a:solidFill>
                <a:schemeClr val="dk1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en" sz="1900">
                <a:solidFill>
                  <a:schemeClr val="dk1"/>
                </a:solidFill>
              </a:rPr>
              <a:t>Increases severity - ICU &amp; Ventilators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28% f</a:t>
            </a:r>
            <a:r>
              <a:rPr lang="en" sz="1900">
                <a:solidFill>
                  <a:schemeClr val="dk1"/>
                </a:solidFill>
              </a:rPr>
              <a:t>atality with Cancer vs 14% without -For all age groups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Age: Sonoma C. 80% deaths over 65y: US 40%; 15% from senior care .fac.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Males worse outcome than females(better T cell response, less Innate-8/26/20 </a:t>
            </a:r>
            <a:endParaRPr sz="1900"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775" y="663550"/>
            <a:ext cx="2112175" cy="14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63" y="-137"/>
            <a:ext cx="7591475" cy="51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Transmission</a:t>
            </a:r>
            <a:r>
              <a:rPr lang="en" sz="3000"/>
              <a:t> of the virus with and without masks.</a:t>
            </a:r>
            <a:endParaRPr sz="3000"/>
          </a:p>
        </p:txBody>
      </p:sp>
      <p:pic>
        <p:nvPicPr>
          <p:cNvPr id="219" name="Google Shape;219;p36"/>
          <p:cNvPicPr preferRelativeResize="0"/>
          <p:nvPr/>
        </p:nvPicPr>
        <p:blipFill rotWithShape="1">
          <a:blip r:embed="rId3">
            <a:alphaModFix/>
          </a:blip>
          <a:srcRect b="0" l="3350" r="3051" t="0"/>
          <a:stretch/>
        </p:blipFill>
        <p:spPr>
          <a:xfrm>
            <a:off x="0" y="0"/>
            <a:ext cx="4572000" cy="48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0" y="0"/>
            <a:ext cx="85206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COVID-19 in Children</a:t>
            </a:r>
            <a:endParaRPr sz="4400"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11700" y="714300"/>
            <a:ext cx="8520600" cy="31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Cases (children under 17)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United States - 9.1% of all cases (400,000 but underreported)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Sonoma County 15% of cases  , 	range 4-18% in states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Deaths (children under 17)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90 (or 0.06%% have died out 160,000 US total )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or  0.02% of infected children)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Hospitalizations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1/20 of adults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Symptoms - none or mild  for most	</a:t>
            </a:r>
            <a:endParaRPr sz="2000"/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0" l="22142" r="0" t="0"/>
          <a:stretch/>
        </p:blipFill>
        <p:spPr>
          <a:xfrm>
            <a:off x="5383526" y="2496800"/>
            <a:ext cx="2063699" cy="176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in Children (Continued)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311700" y="60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South Korea Study (Best available)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65,000 persons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10-19 year olds as infectious as adults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&lt; 10 years - transmit infection less (but not zero)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 Multisystem Inflammatory Syndrome (MIS-C)- 300 in US, 5 died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Fever + Rash + Heart problems + Another Organ= Cytokine Storm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Long term effects from any infection = UNKNOWN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Wash DC: Test 1000 kids, of Latino 40%+, 30% Black, 10% white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COVID-19 in Children -</a:t>
            </a:r>
            <a:r>
              <a:rPr lang="en" sz="3600">
                <a:highlight>
                  <a:srgbClr val="B6D7A8"/>
                </a:highlight>
              </a:rPr>
              <a:t> </a:t>
            </a:r>
            <a:r>
              <a:rPr lang="en" sz="2600">
                <a:highlight>
                  <a:srgbClr val="B6D7A8"/>
                </a:highlight>
              </a:rPr>
              <a:t>YMCA camp in Georgia</a:t>
            </a:r>
            <a:endParaRPr sz="3600">
              <a:highlight>
                <a:srgbClr val="B6D7A8"/>
              </a:highlight>
            </a:endParaRPr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60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B6D7A8"/>
                </a:highlight>
              </a:rPr>
              <a:t>CDC Reports on July 31</a:t>
            </a:r>
            <a:endParaRPr sz="20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B6D7A8"/>
                </a:highlight>
              </a:rPr>
              <a:t>In-person camp from </a:t>
            </a:r>
            <a:r>
              <a:rPr lang="en" sz="2000">
                <a:solidFill>
                  <a:schemeClr val="dk1"/>
                </a:solidFill>
                <a:highlight>
                  <a:srgbClr val="B6D7A8"/>
                </a:highlight>
              </a:rPr>
              <a:t>June 17-27 </a:t>
            </a:r>
            <a:endParaRPr sz="20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B6D7A8"/>
                </a:highlight>
              </a:rPr>
              <a:t>All campers tested negative within 14 days of camp start</a:t>
            </a:r>
            <a:endParaRPr sz="20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B6D7A8"/>
                </a:highlight>
              </a:rPr>
              <a:t>Campers did not wear masks</a:t>
            </a:r>
            <a:endParaRPr sz="20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highlight>
                  <a:srgbClr val="B6D7A8"/>
                </a:highlight>
              </a:rPr>
              <a:t>One counselor got sick - sent home after 1 night  (later tested positive) </a:t>
            </a:r>
            <a:endParaRPr sz="20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 u="sng">
                <a:solidFill>
                  <a:schemeClr val="dk1"/>
                </a:solidFill>
                <a:highlight>
                  <a:srgbClr val="B6D7A8"/>
                </a:highlight>
              </a:rPr>
              <a:t>260 out of 344 tested campers tested positive</a:t>
            </a:r>
            <a:endParaRPr b="1" sz="2000" u="sng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in Children - YMCA camp in Georgia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607800"/>
            <a:ext cx="8520600" cy="3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Who tested positive?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6-10 year old campers - 51%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11-17 year old campers  -  44%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18 - 21 year old staff - 33%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22 - 59 year old staff -  29% +(2 of 7)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Who had symptoms?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136 of Campers/Staff who tested + 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26% had none, 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74% had some (65% fever, 61% headache, sore throat 46%)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Asymptomatic Transmission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" sz="2000">
                <a:solidFill>
                  <a:schemeClr val="dk1"/>
                </a:solidFill>
              </a:rPr>
              <a:t>Did not look at family members at home after return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0" y="0"/>
            <a:ext cx="85206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Antibody (Ab) Therapy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311700" y="564075"/>
            <a:ext cx="8520600" cy="43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population for Abs to SARS-CoV-2 to determine actual incidence of infection.    </a:t>
            </a:r>
            <a:r>
              <a:rPr lang="en" sz="1900" u="sng">
                <a:solidFill>
                  <a:schemeClr val="dk1"/>
                </a:solidFill>
              </a:rPr>
              <a:t>If Positive means in process or finished  fighting infection </a:t>
            </a:r>
            <a:endParaRPr sz="1900" u="sng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all hospital admissions, people getting any lab work, people across all 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Find actual infection rate is 6-24 times higher than that from looking at current virus results (for SF 9X).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 many more people were infected but didn't know it or had some symptoms but thought it was </a:t>
            </a:r>
            <a:r>
              <a:rPr lang="en">
                <a:solidFill>
                  <a:schemeClr val="dk1"/>
                </a:solidFill>
              </a:rPr>
              <a:t>something</a:t>
            </a:r>
            <a:r>
              <a:rPr lang="en">
                <a:solidFill>
                  <a:schemeClr val="dk1"/>
                </a:solidFill>
              </a:rPr>
              <a:t> else.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THESE </a:t>
            </a:r>
            <a:r>
              <a:rPr b="1" lang="en">
                <a:solidFill>
                  <a:schemeClr val="dk1"/>
                </a:solidFill>
              </a:rPr>
              <a:t>UNKNOWINGLY</a:t>
            </a:r>
            <a:r>
              <a:rPr b="1" lang="en">
                <a:solidFill>
                  <a:schemeClr val="dk1"/>
                </a:solidFill>
              </a:rPr>
              <a:t> INFECTED PERSONS TRANSMITTED CORONAVIRUS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have Abs to SARS CoV-2, then immune to reinfection (3 exceptions so far)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will have Memory B Cells ( will make Ab upon reexposure)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memory  T cells (required for B cells to make Ab)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other T cells which can kill CoV Infected cells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Antibodies for Therapy -0.75B from US</a:t>
            </a:r>
            <a:endParaRPr sz="4400"/>
          </a:p>
        </p:txBody>
      </p:sp>
      <p:sp>
        <p:nvSpPr>
          <p:cNvPr id="256" name="Google Shape;256;p42"/>
          <p:cNvSpPr txBox="1"/>
          <p:nvPr>
            <p:ph idx="1" type="body"/>
          </p:nvPr>
        </p:nvSpPr>
        <p:spPr>
          <a:xfrm>
            <a:off x="311700" y="449600"/>
            <a:ext cx="8520600" cy="44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300">
                <a:solidFill>
                  <a:schemeClr val="dk1"/>
                </a:solidFill>
              </a:rPr>
              <a:t>Convalescent Plasma(used earlier for both CoV pandemic)</a:t>
            </a:r>
            <a:r>
              <a:rPr lang="en" sz="2000">
                <a:solidFill>
                  <a:schemeClr val="dk1"/>
                </a:solidFill>
              </a:rPr>
              <a:t>: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Test recovered patient's plasma (blood minus all cells)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Find those with highest amount of ANTIBODY(Ab) to Virus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Give plasma to patients so Ab can stop infection, decrease deaths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Isolate Blood B Lymphocytes from High Ab Producer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B  Cells = Cells which actually make and secrete Ab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From one cell, move genes for Ab into Embryonic cells which can grow forever and secrete large amount of Ab &amp; that Block Infection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Purify and be given as Therapy for Prophylaxis or to Treat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1900">
                <a:solidFill>
                  <a:schemeClr val="dk1"/>
                </a:solidFill>
              </a:rPr>
              <a:t>Called </a:t>
            </a:r>
            <a:r>
              <a:rPr lang="en" sz="2000" u="sng">
                <a:solidFill>
                  <a:schemeClr val="dk1"/>
                </a:solidFill>
              </a:rPr>
              <a:t>Monoclonal </a:t>
            </a:r>
            <a:r>
              <a:rPr lang="en" sz="2200" u="sng">
                <a:solidFill>
                  <a:schemeClr val="dk1"/>
                </a:solidFill>
              </a:rPr>
              <a:t>Ab(MAb</a:t>
            </a:r>
            <a:r>
              <a:rPr lang="en" sz="1900" u="sng">
                <a:solidFill>
                  <a:schemeClr val="dk1"/>
                </a:solidFill>
              </a:rPr>
              <a:t>)</a:t>
            </a:r>
            <a:r>
              <a:rPr lang="en" sz="1900">
                <a:solidFill>
                  <a:schemeClr val="dk1"/>
                </a:solidFill>
              </a:rPr>
              <a:t> Therapy- drug name ends in </a:t>
            </a:r>
            <a:r>
              <a:rPr lang="en" sz="2300" u="sng">
                <a:solidFill>
                  <a:schemeClr val="dk1"/>
                </a:solidFill>
              </a:rPr>
              <a:t>mab</a:t>
            </a:r>
            <a:endParaRPr sz="2300" u="sng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Test on +/- infected, +/- symptoms, sick +/- in hospitals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Several companies in Phase 3 in 5000 persons, cost 1-10K/p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234200" y="5262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novel coronavirus is a master of disguise: Here's how it 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title"/>
          </p:nvPr>
        </p:nvSpPr>
        <p:spPr>
          <a:xfrm>
            <a:off x="-112525" y="372050"/>
            <a:ext cx="4045200" cy="152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Vaccine Potency</a:t>
            </a:r>
            <a:endParaRPr sz="3800"/>
          </a:p>
        </p:txBody>
      </p:sp>
      <p:graphicFrame>
        <p:nvGraphicFramePr>
          <p:cNvPr id="262" name="Google Shape;262;p43"/>
          <p:cNvGraphicFramePr/>
          <p:nvPr/>
        </p:nvGraphicFramePr>
        <p:xfrm>
          <a:off x="4816675" y="904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{793D1890-379A-457E-8277-C946508E1DDD}</a:tableStyleId>
              </a:tblPr>
              <a:tblGrid>
                <a:gridCol w="3050275"/>
                <a:gridCol w="994925"/>
              </a:tblGrid>
              <a:tr h="40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Vaccine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Lasts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Polio, Hepatitis A, Yellow Fever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Lifetime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Tdap (Tetanus, Diphtheria, Pertussis)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years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Meningitis, Typhoid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years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 year</a:t>
                      </a:r>
                      <a:endParaRPr sz="1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3" name="Google Shape;263;p43"/>
          <p:cNvPicPr preferRelativeResize="0"/>
          <p:nvPr/>
        </p:nvPicPr>
        <p:blipFill rotWithShape="1">
          <a:blip r:embed="rId3">
            <a:alphaModFix/>
          </a:blip>
          <a:srcRect b="0" l="9840" r="-9840" t="0"/>
          <a:stretch/>
        </p:blipFill>
        <p:spPr>
          <a:xfrm>
            <a:off x="512675" y="2905825"/>
            <a:ext cx="3530400" cy="14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Vaccine - The Race is On </a:t>
            </a:r>
            <a:endParaRPr sz="4400"/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311700" y="329975"/>
            <a:ext cx="85206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USA : OPERATION WARP SPEED- $10 Billion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WHO </a:t>
            </a:r>
            <a:r>
              <a:rPr lang="en" u="sng">
                <a:solidFill>
                  <a:schemeClr val="dk1"/>
                </a:solidFill>
              </a:rPr>
              <a:t>A</a:t>
            </a:r>
            <a:r>
              <a:rPr lang="en">
                <a:solidFill>
                  <a:schemeClr val="dk1"/>
                </a:solidFill>
              </a:rPr>
              <a:t>ccess to </a:t>
            </a:r>
            <a:r>
              <a:rPr lang="en" u="sng">
                <a:solidFill>
                  <a:schemeClr val="dk1"/>
                </a:solidFill>
              </a:rPr>
              <a:t>C</a:t>
            </a:r>
            <a:r>
              <a:rPr lang="en">
                <a:solidFill>
                  <a:schemeClr val="dk1"/>
                </a:solidFill>
              </a:rPr>
              <a:t>OVID-19 </a:t>
            </a:r>
            <a:r>
              <a:rPr lang="en" u="sng">
                <a:solidFill>
                  <a:schemeClr val="dk1"/>
                </a:solidFill>
              </a:rPr>
              <a:t>T</a:t>
            </a:r>
            <a:r>
              <a:rPr lang="en">
                <a:solidFill>
                  <a:schemeClr val="dk1"/>
                </a:solidFill>
              </a:rPr>
              <a:t>ools (ACT) - $8 Billion  (non US)	</a:t>
            </a:r>
            <a:endParaRPr sz="19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WHO </a:t>
            </a:r>
            <a:r>
              <a:rPr lang="en" sz="1800" u="sng">
                <a:solidFill>
                  <a:schemeClr val="dk1"/>
                </a:solidFill>
              </a:rPr>
              <a:t>CO</a:t>
            </a:r>
            <a:r>
              <a:rPr lang="en" sz="1800">
                <a:solidFill>
                  <a:schemeClr val="dk1"/>
                </a:solidFill>
              </a:rPr>
              <a:t>VID </a:t>
            </a:r>
            <a:r>
              <a:rPr lang="en" sz="1800" u="sng">
                <a:solidFill>
                  <a:schemeClr val="dk1"/>
                </a:solidFill>
              </a:rPr>
              <a:t>V</a:t>
            </a:r>
            <a:r>
              <a:rPr lang="en" sz="1800">
                <a:solidFill>
                  <a:schemeClr val="dk1"/>
                </a:solidFill>
              </a:rPr>
              <a:t>accine Acce</a:t>
            </a:r>
            <a:r>
              <a:rPr lang="en" sz="1800" u="sng">
                <a:solidFill>
                  <a:schemeClr val="dk1"/>
                </a:solidFill>
              </a:rPr>
              <a:t>ss</a:t>
            </a:r>
            <a:r>
              <a:rPr lang="en" sz="1800">
                <a:solidFill>
                  <a:schemeClr val="dk1"/>
                </a:solidFill>
              </a:rPr>
              <a:t> =COVAX 170 countries Coop share vaccine</a:t>
            </a:r>
            <a:endParaRPr sz="2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50 Companies are working on Vaccines worldwide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Salk Polio Vaccine 1947-1955 - Inactivated k</a:t>
            </a:r>
            <a:r>
              <a:rPr lang="en">
                <a:solidFill>
                  <a:schemeClr val="dk1"/>
                </a:solidFill>
              </a:rPr>
              <a:t>illed virus: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 Salk grew polio virus (not the first to grow)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tested chemicals which would kill virus but still cause antibodies to develop in animals, then test in  kids!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Do same for Covid-19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Chinese report working vaccine in monkeys (July)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Make Neutralizing Ab &amp; Monkey </a:t>
            </a:r>
            <a:r>
              <a:rPr lang="en" sz="1800">
                <a:solidFill>
                  <a:schemeClr val="dk1"/>
                </a:solidFill>
              </a:rPr>
              <a:t>Challenged </a:t>
            </a:r>
            <a:r>
              <a:rPr lang="en" sz="1800">
                <a:solidFill>
                  <a:schemeClr val="dk1"/>
                </a:solidFill>
              </a:rPr>
              <a:t>with Virus now resistant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Now testing vaccine in humans in </a:t>
            </a:r>
            <a:r>
              <a:rPr lang="en" sz="1800">
                <a:solidFill>
                  <a:schemeClr val="dk1"/>
                </a:solidFill>
              </a:rPr>
              <a:t>Brazil as</a:t>
            </a:r>
            <a:r>
              <a:rPr lang="en" sz="1800">
                <a:solidFill>
                  <a:schemeClr val="dk1"/>
                </a:solidFill>
              </a:rPr>
              <a:t> not enough cases in China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Aug 20: Using vaccine on medical workers &amp; others under Urgent Use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Vaccines - </a:t>
            </a:r>
            <a:r>
              <a:rPr lang="en"/>
              <a:t>Attenuated but Live Virus</a:t>
            </a:r>
            <a:r>
              <a:rPr lang="en"/>
              <a:t> </a:t>
            </a:r>
            <a:endParaRPr/>
          </a:p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311700" y="607800"/>
            <a:ext cx="8520600" cy="42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Sabin </a:t>
            </a:r>
            <a:r>
              <a:rPr lang="en" sz="2000" u="sng">
                <a:solidFill>
                  <a:schemeClr val="dk1"/>
                </a:solidFill>
              </a:rPr>
              <a:t>O</a:t>
            </a:r>
            <a:r>
              <a:rPr lang="en" sz="2000">
                <a:solidFill>
                  <a:schemeClr val="dk1"/>
                </a:solidFill>
              </a:rPr>
              <a:t>ral </a:t>
            </a:r>
            <a:r>
              <a:rPr lang="en" sz="2000" u="sng">
                <a:solidFill>
                  <a:schemeClr val="dk1"/>
                </a:solidFill>
              </a:rPr>
              <a:t>P</a:t>
            </a:r>
            <a:r>
              <a:rPr lang="en" sz="2000">
                <a:solidFill>
                  <a:schemeClr val="dk1"/>
                </a:solidFill>
              </a:rPr>
              <a:t>olio </a:t>
            </a:r>
            <a:r>
              <a:rPr lang="en" sz="2000" u="sng">
                <a:solidFill>
                  <a:schemeClr val="dk1"/>
                </a:solidFill>
              </a:rPr>
              <a:t>V</a:t>
            </a:r>
            <a:r>
              <a:rPr lang="en" sz="2000">
                <a:solidFill>
                  <a:schemeClr val="dk1"/>
                </a:solidFill>
              </a:rPr>
              <a:t>accine (OPV) - 1960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Grow virus in different cells till it loses infectivity but still causes antibody to be made.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Measles Vaccine (Took 9 years to develop 1954-1963): Shingles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Develop Mucosal Immunity- No one doing same for Covid-19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These vaccines provide immunity to Unrelated Viruses!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OPV: </a:t>
            </a:r>
            <a:r>
              <a:rPr lang="en" sz="2000">
                <a:solidFill>
                  <a:schemeClr val="dk1"/>
                </a:solidFill>
              </a:rPr>
              <a:t>Reduced flu deaths by 75% 1970's; increased healing in genital Herpes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In Africa reduces all deaths in 0-5 year olds by 19%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Gallo proposes infecting people with the Corona cold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viruses or OPV to see if they give CROSS-REACTING Immunity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 	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 - </a:t>
            </a:r>
            <a:r>
              <a:rPr lang="en"/>
              <a:t>Recombinant Virus</a:t>
            </a:r>
            <a:endParaRPr/>
          </a:p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311700" y="607800"/>
            <a:ext cx="8520600" cy="3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only part of Genetic Material of virus so can't cause any infections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Example: Hepatitis B Vaccine	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small portion of </a:t>
            </a:r>
            <a:r>
              <a:rPr lang="en">
                <a:solidFill>
                  <a:schemeClr val="dk1"/>
                </a:solidFill>
              </a:rPr>
              <a:t>Coronavirus</a:t>
            </a:r>
            <a:r>
              <a:rPr lang="en">
                <a:solidFill>
                  <a:schemeClr val="dk1"/>
                </a:solidFill>
              </a:rPr>
              <a:t> as part of a defective Adenovirus  so can't cause either disease but gets into cell and starts making viral S protein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Development Group:  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Univ. of Oxford (</a:t>
            </a:r>
            <a:r>
              <a:rPr lang="en" sz="1800">
                <a:solidFill>
                  <a:schemeClr val="dk1"/>
                </a:solidFill>
              </a:rPr>
              <a:t>working on making vaccine to other Coronaviruses)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AstraZeneca - $1.2 Billion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To make 100 million doses, grow virus in HEK 293 cells (kidney cell  from fetus aborted in '72) - problem for US Catholics but not Vatican(2005 &amp; 2017)!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Others using same method: Janssen(J&amp;J) &amp; Beijing Inst. BioTech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 Adenovirus (Oral)</a:t>
            </a:r>
            <a:endParaRPr/>
          </a:p>
        </p:txBody>
      </p:sp>
      <p:sp>
        <p:nvSpPr>
          <p:cNvPr id="287" name="Google Shape;287;p47"/>
          <p:cNvSpPr txBox="1"/>
          <p:nvPr>
            <p:ph idx="1" type="body"/>
          </p:nvPr>
        </p:nvSpPr>
        <p:spPr>
          <a:xfrm>
            <a:off x="311700" y="607800"/>
            <a:ext cx="8520600" cy="44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Vaxart, a South SF Company of only 15 employees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Only Oral Vaccine and Room Temperature Stable!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Tested a Flu–Adenovirus vaccine coated pill (1x) in humans and 	</a:t>
            </a:r>
            <a:br>
              <a:rPr lang="en" sz="1900">
                <a:solidFill>
                  <a:schemeClr val="dk1"/>
                </a:solidFill>
              </a:rPr>
            </a:br>
            <a:r>
              <a:rPr lang="en" sz="1900">
                <a:solidFill>
                  <a:schemeClr val="dk1"/>
                </a:solidFill>
              </a:rPr>
              <a:t> challenged with Flu and were protected! 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Coated pill released in small bowel where makes Ab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Mucosal immunity (IgA) is key to respiratory control 	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>
                <a:solidFill>
                  <a:schemeClr val="dk1"/>
                </a:solidFill>
              </a:rPr>
              <a:t>Coronavirus vaccine pill should work too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Spike gene + a few other Corona genes with Adenovirus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Tested in animals = make anti-SARS CoV-2 Abs in 2 weeks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Start Monkey challenge tests June 26; 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Human trial late summer   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Will make 1Billion doses</a:t>
            </a:r>
            <a:br>
              <a:rPr lang="en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Vaccine- Another Recombinant Trial</a:t>
            </a:r>
            <a:endParaRPr/>
          </a:p>
        </p:txBody>
      </p:sp>
      <p:sp>
        <p:nvSpPr>
          <p:cNvPr id="293" name="Google Shape;293;p48"/>
          <p:cNvSpPr txBox="1"/>
          <p:nvPr>
            <p:ph idx="1" type="body"/>
          </p:nvPr>
        </p:nvSpPr>
        <p:spPr>
          <a:xfrm>
            <a:off x="311700" y="60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Israel published vaccine trial results- August 1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Use </a:t>
            </a:r>
            <a:r>
              <a:rPr lang="en" sz="2000">
                <a:solidFill>
                  <a:schemeClr val="dk1"/>
                </a:solidFill>
              </a:rPr>
              <a:t>part of Spike gene recombined with</a:t>
            </a:r>
            <a:r>
              <a:rPr lang="en" sz="2000">
                <a:solidFill>
                  <a:schemeClr val="dk1"/>
                </a:solidFill>
              </a:rPr>
              <a:t> a different virus (VSV)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Hamsters need only 1 dose to make Neutralizing Antibodies and protect against challenge COVID-19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lungs virus free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Testing in humans Phase 1-2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800">
                <a:solidFill>
                  <a:schemeClr val="dk1"/>
                </a:solidFill>
              </a:rPr>
              <a:t>Another idea</a:t>
            </a:r>
            <a:r>
              <a:rPr lang="en" sz="2000">
                <a:solidFill>
                  <a:schemeClr val="dk1"/>
                </a:solidFill>
              </a:rPr>
              <a:t>: Inject DNA or mRNA of the antibody genes to SARV-CoV-2  directly into people so cells make Ab directly($100M)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 - New RNA Method</a:t>
            </a:r>
            <a:endParaRPr/>
          </a:p>
        </p:txBody>
      </p:sp>
      <p:sp>
        <p:nvSpPr>
          <p:cNvPr id="299" name="Google Shape;299;p49"/>
          <p:cNvSpPr txBox="1"/>
          <p:nvPr>
            <p:ph idx="1" type="body"/>
          </p:nvPr>
        </p:nvSpPr>
        <p:spPr>
          <a:xfrm>
            <a:off x="311700" y="607800"/>
            <a:ext cx="8520600" cy="3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RNA Method Never been used before as a Vaccine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Use RNA of virus spike protein only as vaccine - By injection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Moderna (Biotech by MIT professors 10 years old - no products yet)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Will vaccinate 30,000 US Nursing homes and other high risk sites to see if rate of infection is reduced compared to controls (started July 27)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Received $0.53 Billion to produce 300 Million doses before vaccine proven effective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Definition of Success = Prevent Infections totally or partially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or maybe just mild or less severe illness	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 New RNA Method Variation</a:t>
            </a:r>
            <a:endParaRPr/>
          </a:p>
        </p:txBody>
      </p:sp>
      <p:sp>
        <p:nvSpPr>
          <p:cNvPr id="305" name="Google Shape;305;p50"/>
          <p:cNvSpPr txBox="1"/>
          <p:nvPr>
            <p:ph idx="1" type="body"/>
          </p:nvPr>
        </p:nvSpPr>
        <p:spPr>
          <a:xfrm>
            <a:off x="311700" y="607800"/>
            <a:ext cx="8520600" cy="3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</a:t>
            </a:r>
            <a:r>
              <a:rPr lang="en" sz="2000">
                <a:solidFill>
                  <a:schemeClr val="dk1"/>
                </a:solidFill>
              </a:rPr>
              <a:t>se mRNA of spike protein in lipid nanoparticle by injection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Developed by German company:  </a:t>
            </a:r>
            <a:r>
              <a:rPr lang="en" sz="2000">
                <a:solidFill>
                  <a:schemeClr val="dk1"/>
                </a:solidFill>
              </a:rPr>
              <a:t>BioNTech with Pfizer as partner  	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Results in Human trial Phase 1 </a:t>
            </a:r>
            <a:r>
              <a:rPr lang="en" sz="2000">
                <a:solidFill>
                  <a:schemeClr val="dk1"/>
                </a:solidFill>
              </a:rPr>
              <a:t>&amp; 2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High levels of Neutralizing Abs to virus (higher than convalescing Pts!) and had T cells which recognize virus also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Need 2 doses, no side effects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Human trials in 30,000 persons start end of July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Goal 300 Million doses before approval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1Billion doses by end of 2021 	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/>
          <p:nvPr>
            <p:ph type="title"/>
          </p:nvPr>
        </p:nvSpPr>
        <p:spPr>
          <a:xfrm>
            <a:off x="272725" y="238925"/>
            <a:ext cx="8520600" cy="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Tests for COVID-19</a:t>
            </a:r>
            <a:endParaRPr/>
          </a:p>
        </p:txBody>
      </p:sp>
      <p:sp>
        <p:nvSpPr>
          <p:cNvPr id="311" name="Google Shape;311;p51"/>
          <p:cNvSpPr txBox="1"/>
          <p:nvPr>
            <p:ph idx="1" type="body"/>
          </p:nvPr>
        </p:nvSpPr>
        <p:spPr>
          <a:xfrm>
            <a:off x="311700" y="773625"/>
            <a:ext cx="8520600" cy="37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1. Virus RNA</a:t>
            </a:r>
            <a:r>
              <a:rPr lang="en" sz="1900"/>
              <a:t>- Assume RNA present means it is infectious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Test Name- RT-PCR  takes hours to do &amp; very technical-very accurate &amp; sensitive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u="sng"/>
              <a:t>R</a:t>
            </a:r>
            <a:r>
              <a:rPr lang="en" sz="1500"/>
              <a:t>everse </a:t>
            </a:r>
            <a:r>
              <a:rPr lang="en" sz="1500" u="sng"/>
              <a:t>T</a:t>
            </a:r>
            <a:r>
              <a:rPr lang="en" sz="1500"/>
              <a:t>ranscriptase - Nobel Prize Howard Temin -’75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Enzyme</a:t>
            </a:r>
            <a:r>
              <a:rPr lang="en" sz="1500"/>
              <a:t> Makes DNA from RNA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PCR =Polymerase Chain Reaction- Nobel Prize Kary Mullis - ‘93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Multiplies a small segment of DNA a Million Times in a short time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Now can easily detect small amount of virus  RNA in a </a:t>
            </a:r>
            <a:r>
              <a:rPr lang="en" sz="1500"/>
              <a:t>sample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</a:t>
            </a:r>
            <a:r>
              <a:rPr lang="en" sz="1900"/>
              <a:t>. Virus Protein/ Antigen- Assume it is part of whole infectious Virus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 Antibodies made in mice to detect - Very fast (15 Minutes) and cheap ($10-120)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But not sensitive (miss positives!)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3. Antibody to  virus SARV-CoV-2 Protein</a:t>
            </a:r>
            <a:r>
              <a:rPr lang="en" sz="1700"/>
              <a:t>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Only 2 of 8 FDA approved WORKED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Assumes if present must have been infected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 Virus proteins made in yeast as target for patirent Antibody-Fast &amp; Cheap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540300" y="435600"/>
            <a:ext cx="8520600" cy="42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Name of Disease/Infection</a:t>
            </a:r>
            <a:endParaRPr sz="3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COVID-19 = </a:t>
            </a:r>
            <a:r>
              <a:rPr b="1" lang="en" sz="2000" u="sng">
                <a:solidFill>
                  <a:schemeClr val="dk1"/>
                </a:solidFill>
              </a:rPr>
              <a:t>Co</a:t>
            </a:r>
            <a:r>
              <a:rPr lang="en" sz="2000">
                <a:solidFill>
                  <a:schemeClr val="dk1"/>
                </a:solidFill>
              </a:rPr>
              <a:t>rona </a:t>
            </a:r>
            <a:r>
              <a:rPr b="1" lang="en" sz="2000" u="sng">
                <a:solidFill>
                  <a:schemeClr val="dk1"/>
                </a:solidFill>
              </a:rPr>
              <a:t>Vi</a:t>
            </a:r>
            <a:r>
              <a:rPr lang="en" sz="2000">
                <a:solidFill>
                  <a:schemeClr val="dk1"/>
                </a:solidFill>
              </a:rPr>
              <a:t>rus </a:t>
            </a:r>
            <a:r>
              <a:rPr b="1" lang="en" sz="2000" u="sng">
                <a:solidFill>
                  <a:schemeClr val="dk1"/>
                </a:solidFill>
              </a:rPr>
              <a:t>D</a:t>
            </a:r>
            <a:r>
              <a:rPr lang="en" sz="2000">
                <a:solidFill>
                  <a:schemeClr val="dk1"/>
                </a:solidFill>
              </a:rPr>
              <a:t>isease discovered in 20</a:t>
            </a:r>
            <a:r>
              <a:rPr b="1" lang="en" sz="2000" u="sng">
                <a:solidFill>
                  <a:schemeClr val="dk1"/>
                </a:solidFill>
              </a:rPr>
              <a:t>19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Name of Virus</a:t>
            </a:r>
            <a:endParaRPr sz="3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SARS-CoV-2 = </a:t>
            </a:r>
            <a:r>
              <a:rPr lang="en" sz="2000" u="sng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evere </a:t>
            </a:r>
            <a:r>
              <a:rPr lang="en" sz="2000" u="sng">
                <a:solidFill>
                  <a:schemeClr val="dk1"/>
                </a:solidFill>
              </a:rPr>
              <a:t>A</a:t>
            </a:r>
            <a:r>
              <a:rPr lang="en" sz="2000">
                <a:solidFill>
                  <a:schemeClr val="dk1"/>
                </a:solidFill>
              </a:rPr>
              <a:t>cute </a:t>
            </a:r>
            <a:r>
              <a:rPr lang="en" sz="2000" u="sng">
                <a:solidFill>
                  <a:schemeClr val="dk1"/>
                </a:solidFill>
              </a:rPr>
              <a:t>R</a:t>
            </a:r>
            <a:r>
              <a:rPr lang="en" sz="2000">
                <a:solidFill>
                  <a:schemeClr val="dk1"/>
                </a:solidFill>
              </a:rPr>
              <a:t>espiratory </a:t>
            </a:r>
            <a:r>
              <a:rPr lang="en" sz="2000" u="sng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yndrome </a:t>
            </a:r>
            <a:r>
              <a:rPr lang="en" sz="2000" u="sng">
                <a:solidFill>
                  <a:schemeClr val="dk1"/>
                </a:solidFill>
              </a:rPr>
              <a:t>Co</a:t>
            </a:r>
            <a:r>
              <a:rPr lang="en" sz="2000">
                <a:solidFill>
                  <a:schemeClr val="dk1"/>
                </a:solidFill>
              </a:rPr>
              <a:t>rona</a:t>
            </a:r>
            <a:r>
              <a:rPr lang="en" sz="2000" u="sng">
                <a:solidFill>
                  <a:schemeClr val="dk1"/>
                </a:solidFill>
              </a:rPr>
              <a:t>V</a:t>
            </a:r>
            <a:r>
              <a:rPr lang="en" sz="2000">
                <a:solidFill>
                  <a:schemeClr val="dk1"/>
                </a:solidFill>
              </a:rPr>
              <a:t>irus</a:t>
            </a:r>
            <a:r>
              <a:rPr lang="en" sz="2000">
                <a:solidFill>
                  <a:schemeClr val="dk1"/>
                </a:solidFill>
              </a:rPr>
              <a:t>-2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Second such kind of infection known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80% similar to SARS-CoV -1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96% similar to a BAT coronavirus </a:t>
            </a:r>
            <a:r>
              <a:rPr lang="en" sz="2000">
                <a:solidFill>
                  <a:schemeClr val="dk1"/>
                </a:solidFill>
              </a:rPr>
              <a:t>and 4% Pangolin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bats have 1700 CoVs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Corona Viruses in Humans</a:t>
            </a:r>
            <a:endParaRPr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387700" y="67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{793D1890-379A-457E-8277-C946508E1DDD}</a:tableStyleId>
              </a:tblPr>
              <a:tblGrid>
                <a:gridCol w="3788850"/>
                <a:gridCol w="1241100"/>
                <a:gridCol w="1244300"/>
                <a:gridCol w="1151175"/>
                <a:gridCol w="943175"/>
              </a:tblGrid>
              <a:tr h="480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Known Human Coronaviruses    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                      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I</a:t>
                      </a: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nfected   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Died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Percent</a:t>
                      </a: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Died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SARS-CoV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from Civet &amp; Racoon Dogs in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Foshan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2002-3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8100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774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10%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MERS-CoV from Camels        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b="1" lang="en" sz="1600" u="sng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iddle </a:t>
                      </a:r>
                      <a:r>
                        <a:rPr b="1" lang="en" sz="1600" u="sng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astern)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2012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2494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858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35%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SARS-CoV-2 2019  from Bats in Wuhan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2020</a:t>
                      </a:r>
                      <a:b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worldwide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,685,000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814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,000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3.4%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SARS-CoV-2 2019 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2020 USA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5,736,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000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177,500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3.1%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HcoV-OC43(cattle),   -229E (camels), -NL63: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causes 30% of common colds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Every Year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90% of all people have Abs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40" y="110308"/>
            <a:ext cx="7458585" cy="492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Virus </a:t>
            </a:r>
            <a:r>
              <a:rPr lang="en"/>
              <a:t>Characteristics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60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Non living as can be crystallized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No cells, no energy input -food intake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No waste products out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Extreme specificity for invading host cell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Only potential to replicate and kill host cell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One virus in, 100-1000 out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0" y="0"/>
            <a:ext cx="8520600" cy="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Virus Composition</a:t>
            </a:r>
            <a:r>
              <a:rPr lang="en" sz="2800"/>
              <a:t> </a:t>
            </a:r>
            <a:endParaRPr sz="4000"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5754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Genetic material DNA or RNA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Coat around genetic material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Coat (envelope, sometimes) is made of lipids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so can fuse with cell lipids- major class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Some Enzymes within Coat from Last Infection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Proteins on outside of envelope used for Attachment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to Specific Sites on Host Cell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